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8" r:id="rId4"/>
    <p:sldId id="263" r:id="rId5"/>
    <p:sldId id="259" r:id="rId6"/>
    <p:sldId id="261" r:id="rId7"/>
    <p:sldId id="265" r:id="rId8"/>
    <p:sldId id="262" r:id="rId9"/>
    <p:sldId id="266" r:id="rId10"/>
    <p:sldId id="264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79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32" y="22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Work\PhD\565\final\ms2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Work\PhD\565\final\ms2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Number of Feature</a:t>
            </a:r>
            <a:endParaRPr lang="zh-CN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FPS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Sheet1!$B$1:$F$1</c:f>
              <c:numCache>
                <c:formatCode>General</c:formatCode>
                <c:ptCount val="5"/>
                <c:pt idx="0">
                  <c:v>20</c:v>
                </c:pt>
                <c:pt idx="1">
                  <c:v>100</c:v>
                </c:pt>
                <c:pt idx="2">
                  <c:v>200</c:v>
                </c:pt>
                <c:pt idx="3">
                  <c:v>500</c:v>
                </c:pt>
                <c:pt idx="4">
                  <c:v>1000</c:v>
                </c:pt>
              </c:numCache>
            </c:numRef>
          </c:cat>
          <c:val>
            <c:numRef>
              <c:f>Sheet1!$B$2:$F$2</c:f>
              <c:numCache>
                <c:formatCode>General</c:formatCode>
                <c:ptCount val="5"/>
                <c:pt idx="0">
                  <c:v>33.200000000000003</c:v>
                </c:pt>
                <c:pt idx="1">
                  <c:v>21.7</c:v>
                </c:pt>
                <c:pt idx="2">
                  <c:v>17.3</c:v>
                </c:pt>
                <c:pt idx="3">
                  <c:v>15.1</c:v>
                </c:pt>
                <c:pt idx="4">
                  <c:v>13.5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79A-4FB5-B493-8AD4E2248D8B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RMSE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Sheet1!$B$1:$F$1</c:f>
              <c:numCache>
                <c:formatCode>General</c:formatCode>
                <c:ptCount val="5"/>
                <c:pt idx="0">
                  <c:v>20</c:v>
                </c:pt>
                <c:pt idx="1">
                  <c:v>100</c:v>
                </c:pt>
                <c:pt idx="2">
                  <c:v>200</c:v>
                </c:pt>
                <c:pt idx="3">
                  <c:v>500</c:v>
                </c:pt>
                <c:pt idx="4">
                  <c:v>1000</c:v>
                </c:pt>
              </c:numCache>
            </c:numRef>
          </c:cat>
          <c:val>
            <c:numRef>
              <c:f>Sheet1!$B$3:$F$3</c:f>
              <c:numCache>
                <c:formatCode>General</c:formatCode>
                <c:ptCount val="5"/>
                <c:pt idx="0">
                  <c:v>95.6</c:v>
                </c:pt>
                <c:pt idx="1">
                  <c:v>17.399999999999999</c:v>
                </c:pt>
                <c:pt idx="2">
                  <c:v>13.6</c:v>
                </c:pt>
                <c:pt idx="3">
                  <c:v>12.2</c:v>
                </c:pt>
                <c:pt idx="4">
                  <c:v>11.4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79A-4FB5-B493-8AD4E2248D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4340120"/>
        <c:axId val="594340776"/>
      </c:lineChart>
      <c:catAx>
        <c:axId val="5943401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Number of Feature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94340776"/>
        <c:crosses val="autoZero"/>
        <c:auto val="1"/>
        <c:lblAlgn val="ctr"/>
        <c:lblOffset val="100"/>
        <c:noMultiLvlLbl val="0"/>
      </c:catAx>
      <c:valAx>
        <c:axId val="594340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FPS &amp; RMSE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943401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400" b="0" i="0" u="none" strike="noStrike" baseline="0">
                <a:effectLst/>
              </a:rPr>
              <a:t>Number of Octave layers</a:t>
            </a:r>
            <a:endParaRPr lang="zh-CN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Sheet1!$A$6</c:f>
              <c:strCache>
                <c:ptCount val="1"/>
                <c:pt idx="0">
                  <c:v>FPS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Sheet1!$B$5:$E$5</c:f>
              <c:numCache>
                <c:formatCode>General</c:formatCode>
                <c:ptCount val="4"/>
                <c:pt idx="0">
                  <c:v>1</c:v>
                </c:pt>
                <c:pt idx="1">
                  <c:v>3</c:v>
                </c:pt>
                <c:pt idx="2">
                  <c:v>5</c:v>
                </c:pt>
                <c:pt idx="3">
                  <c:v>7</c:v>
                </c:pt>
              </c:numCache>
            </c:numRef>
          </c:cat>
          <c:val>
            <c:numRef>
              <c:f>Sheet1!$B$6:$E$6</c:f>
              <c:numCache>
                <c:formatCode>General</c:formatCode>
                <c:ptCount val="4"/>
                <c:pt idx="0">
                  <c:v>24.2</c:v>
                </c:pt>
                <c:pt idx="1">
                  <c:v>21.7</c:v>
                </c:pt>
                <c:pt idx="2">
                  <c:v>18.3</c:v>
                </c:pt>
                <c:pt idx="3">
                  <c:v>15.1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849-4EA4-9FFE-F72925097C33}"/>
            </c:ext>
          </c:extLst>
        </c:ser>
        <c:ser>
          <c:idx val="1"/>
          <c:order val="1"/>
          <c:tx>
            <c:strRef>
              <c:f>Sheet1!$A$7</c:f>
              <c:strCache>
                <c:ptCount val="1"/>
                <c:pt idx="0">
                  <c:v>RMSE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Sheet1!$B$5:$E$5</c:f>
              <c:numCache>
                <c:formatCode>General</c:formatCode>
                <c:ptCount val="4"/>
                <c:pt idx="0">
                  <c:v>1</c:v>
                </c:pt>
                <c:pt idx="1">
                  <c:v>3</c:v>
                </c:pt>
                <c:pt idx="2">
                  <c:v>5</c:v>
                </c:pt>
                <c:pt idx="3">
                  <c:v>7</c:v>
                </c:pt>
              </c:numCache>
            </c:numRef>
          </c:cat>
          <c:val>
            <c:numRef>
              <c:f>Sheet1!$B$7:$E$7</c:f>
              <c:numCache>
                <c:formatCode>General</c:formatCode>
                <c:ptCount val="4"/>
                <c:pt idx="0">
                  <c:v>34.200000000000003</c:v>
                </c:pt>
                <c:pt idx="1">
                  <c:v>17.399999999999999</c:v>
                </c:pt>
                <c:pt idx="2">
                  <c:v>16.600000000000001</c:v>
                </c:pt>
                <c:pt idx="3">
                  <c:v>17.2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849-4EA4-9FFE-F72925097C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5420320"/>
        <c:axId val="197971536"/>
      </c:lineChart>
      <c:catAx>
        <c:axId val="6054203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sz="1000" b="0" i="0" u="none" strike="noStrike" baseline="0">
                    <a:effectLst/>
                  </a:rPr>
                  <a:t>Number of Octave layers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97971536"/>
        <c:crosses val="autoZero"/>
        <c:auto val="1"/>
        <c:lblAlgn val="ctr"/>
        <c:lblOffset val="100"/>
        <c:noMultiLvlLbl val="0"/>
      </c:catAx>
      <c:valAx>
        <c:axId val="197971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FPS &amp; RMSE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05420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gif>
</file>

<file path=ppt/media/image2.gi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AAA2F2-71BC-4D8D-B77B-C4E586886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ECAFC3F-73A3-4173-BD06-A62F6DF13E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361F41-F27A-43BB-B389-A35FD7222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FA224-BDE7-4494-A8F8-58152289EEE4}" type="datetimeFigureOut">
              <a:rPr lang="zh-CN" altLang="en-US" smtClean="0"/>
              <a:t>17/11/27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7441984-6BC1-418A-B38C-E1724D2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DC6EBB-6194-46A9-8EBF-02E5A2E0B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9776-3FFF-4AF8-B732-7DB356C14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5607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0434F1-6D91-4152-B90F-AF5A7276D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1F48F92-AE7F-47DF-8830-7386CAFCAE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06BA55-2967-4298-B698-0FBD3DAA6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FA224-BDE7-4494-A8F8-58152289EEE4}" type="datetimeFigureOut">
              <a:rPr lang="zh-CN" altLang="en-US" smtClean="0"/>
              <a:t>17/11/27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0BDA78D-2489-484F-A3E1-6AB46AA7D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E3AFF2-F895-4C23-87BF-F54118BB3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9776-3FFF-4AF8-B732-7DB356C14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6204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16E2366-A9EF-47E5-BDA2-D6157F4057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617B346-C90A-4F8C-B3D7-207F5488EB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93F0A3-B4D0-4854-8657-8285AF4C1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FA224-BDE7-4494-A8F8-58152289EEE4}" type="datetimeFigureOut">
              <a:rPr lang="zh-CN" altLang="en-US" smtClean="0"/>
              <a:t>17/11/27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1B8C85-AE92-4C7C-A812-577BDDF19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90C33F-767C-4454-8219-029C66C73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9776-3FFF-4AF8-B732-7DB356C14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5417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504D76-3CEB-4083-A896-A38539DA1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234FF1-2514-4A0C-8887-B0B72F691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36A45D-047A-48E6-B74E-6C950368C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FA224-BDE7-4494-A8F8-58152289EEE4}" type="datetimeFigureOut">
              <a:rPr lang="zh-CN" altLang="en-US" smtClean="0"/>
              <a:t>17/11/27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651430-EF70-4E4A-AE7A-172448830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358428-F381-41CC-9FA9-4151A58EA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9776-3FFF-4AF8-B732-7DB356C14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0443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C4420E-8988-4FA3-9019-83C8044A4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C163BD-21FF-4BE8-93E2-AD6FF772A9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B26861-9E0C-4E13-8718-9D7668B07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FA224-BDE7-4494-A8F8-58152289EEE4}" type="datetimeFigureOut">
              <a:rPr lang="zh-CN" altLang="en-US" smtClean="0"/>
              <a:t>17/11/27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ED342E-73EC-4B24-8F01-E64749B96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F973E9-A2BF-4A2B-AB00-F4D0D69F5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9776-3FFF-4AF8-B732-7DB356C14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8157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8C2893-DCEF-4B7A-BA2B-033DF0EFD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9F1374-AD97-4BE5-90A5-8C8886A504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8703483-B7F7-41BC-9979-F638BBC26A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915FB07-3FD4-4BE0-A02C-C3B69C4E5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FA224-BDE7-4494-A8F8-58152289EEE4}" type="datetimeFigureOut">
              <a:rPr lang="zh-CN" altLang="en-US" smtClean="0"/>
              <a:t>17/11/27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BD8BCC7-8242-4FD4-AB52-F191C18FD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836933C-3970-4D71-9A9A-C8A680C4C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9776-3FFF-4AF8-B732-7DB356C14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0251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1DC8AE-1311-4FB4-8876-760961F75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1961B75-4264-42A1-84CD-61EE5D0521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25E397B-CB77-44A9-AFC7-4DBF2142EC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2E77CB8-B0D8-485A-9179-2398703E3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79BAD17-CCC9-41FE-8E16-847141C929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2AC7B45-12D5-4134-BBD0-EE58809D6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FA224-BDE7-4494-A8F8-58152289EEE4}" type="datetimeFigureOut">
              <a:rPr lang="zh-CN" altLang="en-US" smtClean="0"/>
              <a:t>17/11/27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5F6F47E-166D-4990-BD42-CA3C79DB3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217FF9B-CBFB-4531-AF88-4DBCD12CA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9776-3FFF-4AF8-B732-7DB356C14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0199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699BCB-E1AC-42D3-B1D1-800FDEF9E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8DBBD17-A5C7-4297-B898-47B340BE7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FA224-BDE7-4494-A8F8-58152289EEE4}" type="datetimeFigureOut">
              <a:rPr lang="zh-CN" altLang="en-US" smtClean="0"/>
              <a:t>17/11/27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37BF834-2F07-45DC-905E-D66E5E7CF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B294B07-65A4-4C96-96EF-2C9C03163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9776-3FFF-4AF8-B732-7DB356C14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0823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EA17371-89EC-4855-A77C-677AFC249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FA224-BDE7-4494-A8F8-58152289EEE4}" type="datetimeFigureOut">
              <a:rPr lang="zh-CN" altLang="en-US" smtClean="0"/>
              <a:t>17/11/27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C3550C2-CB3F-4DD2-B0E6-5C1F861DC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1E2FD60-00D9-409B-875D-FA0B72C38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9776-3FFF-4AF8-B732-7DB356C14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4447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3EBD2A-66E5-4140-9B2A-FCAB7E0E1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1D3FD7-6728-4241-A245-DBE60B1425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5EE9436-0279-4FAD-A53F-072172DE9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5224468-C3E9-4982-A304-674D63600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FA224-BDE7-4494-A8F8-58152289EEE4}" type="datetimeFigureOut">
              <a:rPr lang="zh-CN" altLang="en-US" smtClean="0"/>
              <a:t>17/11/27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7B794E-C3A3-4B24-8BA3-045F69A6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55CF8A1-6DFB-49DE-A0AE-5FCA15719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9776-3FFF-4AF8-B732-7DB356C14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3885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0A17FF-FE13-4076-AB98-B1A2869B2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BB6C9A2-8064-4CB8-826E-68C0C69EDB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E580ACF-1764-4698-9C32-1DCA7E7F81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A9A1291-EDD0-41D8-BAC4-AA150B156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FA224-BDE7-4494-A8F8-58152289EEE4}" type="datetimeFigureOut">
              <a:rPr lang="zh-CN" altLang="en-US" smtClean="0"/>
              <a:t>17/11/27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5052BE0-203A-4329-A7E4-84086AB2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8B3E1E6-0BBF-4B55-AE0C-1BB190CAD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899776-3FFF-4AF8-B732-7DB356C14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9292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9248CE5-EFD2-4C53-A76B-D8A10BBC1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FB94A6-E89D-4991-A2ED-8C045BB1C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A7DC97-4624-42AE-81E7-7DB0176FD2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4FA224-BDE7-4494-A8F8-58152289EEE4}" type="datetimeFigureOut">
              <a:rPr lang="zh-CN" altLang="en-US" smtClean="0"/>
              <a:t>17/11/27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AC8883-08A8-4A5A-9B5A-0FD8D8CFF8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C3B1AD-294C-4E2D-AAF7-6D9696759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899776-3FFF-4AF8-B732-7DB356C14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1509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6C2CB6-BA87-477F-B8F4-7D9F2A392C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GPU-based Global Drone Localization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47D4596-8B7D-484A-831D-DF849D2C9C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Jizhou Yan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21313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848B92-4664-4B7F-AB26-5EB461729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Plan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F60D30-B532-44C2-9F06-935D0623D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Current FPS is not enough</a:t>
            </a:r>
          </a:p>
          <a:p>
            <a:r>
              <a:rPr lang="en-US" altLang="zh-CN" dirty="0"/>
              <a:t>Implement parallel optical-flow </a:t>
            </a:r>
          </a:p>
          <a:p>
            <a:pPr lvl="8"/>
            <a:endParaRPr lang="zh-CN" altLang="en-US" dirty="0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AE9B6C2E-057B-43EF-9845-99C936B74C03}"/>
              </a:ext>
            </a:extLst>
          </p:cNvPr>
          <p:cNvGrpSpPr/>
          <p:nvPr/>
        </p:nvGrpSpPr>
        <p:grpSpPr>
          <a:xfrm>
            <a:off x="1227665" y="3354384"/>
            <a:ext cx="10041470" cy="2229911"/>
            <a:chOff x="1227665" y="3354384"/>
            <a:chExt cx="10041470" cy="2229911"/>
          </a:xfrm>
        </p:grpSpPr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0004C2AC-DB22-4792-BF97-2EEAC02B39B9}"/>
                </a:ext>
              </a:extLst>
            </p:cNvPr>
            <p:cNvSpPr/>
            <p:nvPr/>
          </p:nvSpPr>
          <p:spPr>
            <a:xfrm>
              <a:off x="3361266" y="3354387"/>
              <a:ext cx="1430868" cy="8789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SIFT Extraction</a:t>
              </a:r>
              <a:endParaRPr lang="zh-CN" altLang="en-US" dirty="0"/>
            </a:p>
          </p:txBody>
        </p:sp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E5207CF8-D3AA-47F8-B581-A9D53ED9AD57}"/>
                </a:ext>
              </a:extLst>
            </p:cNvPr>
            <p:cNvSpPr/>
            <p:nvPr/>
          </p:nvSpPr>
          <p:spPr>
            <a:xfrm>
              <a:off x="5490633" y="3354384"/>
              <a:ext cx="1430868" cy="8789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Matching</a:t>
              </a:r>
              <a:endParaRPr lang="zh-CN" altLang="en-US" dirty="0"/>
            </a:p>
          </p:txBody>
        </p:sp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0847CE59-4031-4E94-AB1E-4CEDD58B1058}"/>
                </a:ext>
              </a:extLst>
            </p:cNvPr>
            <p:cNvSpPr/>
            <p:nvPr/>
          </p:nvSpPr>
          <p:spPr>
            <a:xfrm>
              <a:off x="9838267" y="3354386"/>
              <a:ext cx="1430868" cy="8789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Camera Pose Estimation</a:t>
              </a:r>
              <a:endParaRPr lang="zh-CN" altLang="en-US" dirty="0"/>
            </a:p>
          </p:txBody>
        </p:sp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FD050ADB-D176-4D60-B252-B0B22DB389FC}"/>
                </a:ext>
              </a:extLst>
            </p:cNvPr>
            <p:cNvSpPr/>
            <p:nvPr/>
          </p:nvSpPr>
          <p:spPr>
            <a:xfrm>
              <a:off x="7588247" y="4705350"/>
              <a:ext cx="1608669" cy="8789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Optical-Flow Tracking</a:t>
              </a:r>
              <a:endParaRPr lang="zh-CN" altLang="en-US" dirty="0"/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897FFC0C-7F97-4E27-87E9-075BA17824A8}"/>
                </a:ext>
              </a:extLst>
            </p:cNvPr>
            <p:cNvSpPr/>
            <p:nvPr/>
          </p:nvSpPr>
          <p:spPr>
            <a:xfrm>
              <a:off x="1227665" y="3354385"/>
              <a:ext cx="1430868" cy="8789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New Frame</a:t>
              </a:r>
              <a:endParaRPr lang="zh-CN" altLang="en-US" dirty="0"/>
            </a:p>
          </p:txBody>
        </p:sp>
        <p:cxnSp>
          <p:nvCxnSpPr>
            <p:cNvPr id="19" name="连接符: 肘形 18">
              <a:extLst>
                <a:ext uri="{FF2B5EF4-FFF2-40B4-BE49-F238E27FC236}">
                  <a16:creationId xmlns:a16="http://schemas.microsoft.com/office/drawing/2014/main" id="{9BF62432-AD1B-4965-A0F7-C82A4805C9F6}"/>
                </a:ext>
              </a:extLst>
            </p:cNvPr>
            <p:cNvCxnSpPr>
              <a:stCxn id="6" idx="3"/>
              <a:endCxn id="8" idx="1"/>
            </p:cNvCxnSpPr>
            <p:nvPr/>
          </p:nvCxnSpPr>
          <p:spPr>
            <a:xfrm>
              <a:off x="6921501" y="3793857"/>
              <a:ext cx="666746" cy="1350966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连接符: 肘形 20">
              <a:extLst>
                <a:ext uri="{FF2B5EF4-FFF2-40B4-BE49-F238E27FC236}">
                  <a16:creationId xmlns:a16="http://schemas.microsoft.com/office/drawing/2014/main" id="{CC50CA71-C416-40F6-B910-53875EB0897B}"/>
                </a:ext>
              </a:extLst>
            </p:cNvPr>
            <p:cNvCxnSpPr>
              <a:stCxn id="8" idx="3"/>
              <a:endCxn id="7" idx="1"/>
            </p:cNvCxnSpPr>
            <p:nvPr/>
          </p:nvCxnSpPr>
          <p:spPr>
            <a:xfrm flipV="1">
              <a:off x="9196916" y="3793859"/>
              <a:ext cx="641351" cy="135096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01A6C58D-1DFD-4F3D-BD05-76AE1AD65D41}"/>
                </a:ext>
              </a:extLst>
            </p:cNvPr>
            <p:cNvCxnSpPr>
              <a:stCxn id="6" idx="3"/>
              <a:endCxn id="7" idx="1"/>
            </p:cNvCxnSpPr>
            <p:nvPr/>
          </p:nvCxnSpPr>
          <p:spPr>
            <a:xfrm>
              <a:off x="6921501" y="3793857"/>
              <a:ext cx="2916766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箭头连接符 25">
              <a:extLst>
                <a:ext uri="{FF2B5EF4-FFF2-40B4-BE49-F238E27FC236}">
                  <a16:creationId xmlns:a16="http://schemas.microsoft.com/office/drawing/2014/main" id="{186B39E0-9930-4140-96D7-B4F8CAB3C2EA}"/>
                </a:ext>
              </a:extLst>
            </p:cNvPr>
            <p:cNvCxnSpPr>
              <a:stCxn id="9" idx="3"/>
              <a:endCxn id="5" idx="1"/>
            </p:cNvCxnSpPr>
            <p:nvPr/>
          </p:nvCxnSpPr>
          <p:spPr>
            <a:xfrm>
              <a:off x="2658533" y="3793858"/>
              <a:ext cx="702733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箭头连接符 27">
              <a:extLst>
                <a:ext uri="{FF2B5EF4-FFF2-40B4-BE49-F238E27FC236}">
                  <a16:creationId xmlns:a16="http://schemas.microsoft.com/office/drawing/2014/main" id="{16283B33-CBD6-43C5-84A8-EBB7576F65D5}"/>
                </a:ext>
              </a:extLst>
            </p:cNvPr>
            <p:cNvCxnSpPr>
              <a:stCxn id="5" idx="3"/>
              <a:endCxn id="6" idx="1"/>
            </p:cNvCxnSpPr>
            <p:nvPr/>
          </p:nvCxnSpPr>
          <p:spPr>
            <a:xfrm flipV="1">
              <a:off x="4792134" y="3793857"/>
              <a:ext cx="698499" cy="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连接符: 肘形 29">
              <a:extLst>
                <a:ext uri="{FF2B5EF4-FFF2-40B4-BE49-F238E27FC236}">
                  <a16:creationId xmlns:a16="http://schemas.microsoft.com/office/drawing/2014/main" id="{1630B5D7-8946-4C71-B72F-1BA99DEE1574}"/>
                </a:ext>
              </a:extLst>
            </p:cNvPr>
            <p:cNvCxnSpPr>
              <a:cxnSpLocks/>
              <a:stCxn id="9" idx="3"/>
              <a:endCxn id="8" idx="1"/>
            </p:cNvCxnSpPr>
            <p:nvPr/>
          </p:nvCxnSpPr>
          <p:spPr>
            <a:xfrm>
              <a:off x="2658533" y="3793858"/>
              <a:ext cx="4929714" cy="1350965"/>
            </a:xfrm>
            <a:prstGeom prst="bentConnector3">
              <a:avLst>
                <a:gd name="adj1" fmla="val 7235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54634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A7BA49-BB5C-465D-A174-71489C5C7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A5CDA1-3704-4C28-8CC9-21B584E0B8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Implementation</a:t>
            </a:r>
          </a:p>
          <a:p>
            <a:r>
              <a:rPr lang="en-US" altLang="zh-CN" dirty="0"/>
              <a:t>Find best parameter</a:t>
            </a:r>
          </a:p>
          <a:p>
            <a:r>
              <a:rPr lang="en-US" altLang="zh-CN" dirty="0"/>
              <a:t>Plan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94452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073791-0237-41A9-B5E0-716A75C89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Implementation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D1AAD2AB-96F5-4321-A8D5-5C3ECEA33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Test platform </a:t>
            </a:r>
          </a:p>
          <a:p>
            <a:pPr lvl="1"/>
            <a:r>
              <a:rPr lang="en-US" altLang="zh-CN" dirty="0" err="1"/>
              <a:t>Tegra</a:t>
            </a:r>
            <a:r>
              <a:rPr lang="en-US" altLang="zh-CN" dirty="0"/>
              <a:t> K1 SOC</a:t>
            </a:r>
          </a:p>
          <a:p>
            <a:pPr lvl="1"/>
            <a:r>
              <a:rPr lang="en-US" altLang="zh-CN" dirty="0"/>
              <a:t>NVIDIA Kepler GPU with 192 CUDA Cores</a:t>
            </a:r>
          </a:p>
          <a:p>
            <a:pPr lvl="1"/>
            <a:r>
              <a:rPr lang="pt-BR" altLang="zh-CN" dirty="0"/>
              <a:t>Quad-Core ARM® Cortex™-A15 CPU</a:t>
            </a:r>
          </a:p>
          <a:p>
            <a:pPr lvl="1"/>
            <a:r>
              <a:rPr lang="en-US" altLang="zh-CN" dirty="0"/>
              <a:t>2GB Memory</a:t>
            </a:r>
          </a:p>
          <a:p>
            <a:endParaRPr lang="en-US" altLang="zh-CN" dirty="0"/>
          </a:p>
          <a:p>
            <a:r>
              <a:rPr lang="en-US" altLang="zh-CN" dirty="0"/>
              <a:t>Performance</a:t>
            </a:r>
          </a:p>
          <a:p>
            <a:pPr lvl="1"/>
            <a:r>
              <a:rPr lang="en-US" altLang="zh-CN" dirty="0"/>
              <a:t>SIFT FPS: 21.7</a:t>
            </a:r>
          </a:p>
          <a:p>
            <a:pPr lvl="1"/>
            <a:r>
              <a:rPr lang="en-US" altLang="zh-CN" dirty="0"/>
              <a:t>Localization FPS: 16.1</a:t>
            </a:r>
          </a:p>
          <a:p>
            <a:pPr lvl="1"/>
            <a:r>
              <a:rPr lang="en-US" altLang="zh-CN" dirty="0"/>
              <a:t>RMSE: 17.4 mm</a:t>
            </a:r>
          </a:p>
          <a:p>
            <a:pPr lvl="1"/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11705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073791-0237-41A9-B5E0-716A75C89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Implementation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D1AAD2AB-96F5-4321-A8D5-5C3ECEA33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Result on test dataset</a:t>
            </a: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9" name="内容占位符 4">
            <a:extLst>
              <a:ext uri="{FF2B5EF4-FFF2-40B4-BE49-F238E27FC236}">
                <a16:creationId xmlns:a16="http://schemas.microsoft.com/office/drawing/2014/main" id="{856A7971-7BB0-4A78-ACE4-B95726CFF9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7801" y="2896744"/>
            <a:ext cx="3877733" cy="289860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9565F68-4640-41B1-BAB7-E280D10319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467" y="2896744"/>
            <a:ext cx="3877733" cy="289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601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073791-0237-41A9-B5E0-716A75C89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Implementation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D1AAD2AB-96F5-4321-A8D5-5C3ECEA33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Number of feature: 100</a:t>
            </a:r>
          </a:p>
          <a:p>
            <a:r>
              <a:rPr lang="en-US" altLang="zh-CN" dirty="0"/>
              <a:t>Number of Octave layers: 3</a:t>
            </a:r>
          </a:p>
          <a:p>
            <a:r>
              <a:rPr lang="en-US" altLang="zh-CN" dirty="0"/>
              <a:t>Contrast threshold: 0.1</a:t>
            </a:r>
          </a:p>
          <a:p>
            <a:r>
              <a:rPr lang="en-US" altLang="zh-CN" dirty="0"/>
              <a:t>Edge Threshold: 20</a:t>
            </a:r>
          </a:p>
          <a:p>
            <a:r>
              <a:rPr lang="en-US" altLang="zh-CN" dirty="0"/>
              <a:t>Sigma: 1.6</a:t>
            </a:r>
          </a:p>
          <a:p>
            <a:r>
              <a:rPr lang="en-US" altLang="zh-CN" dirty="0"/>
              <a:t>Sub-pixel interpolation: yes</a:t>
            </a: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E00C11D-FE72-4AC8-95DE-C6A6A3EF78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3459" y="1837266"/>
            <a:ext cx="4255192" cy="3183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605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68D3F3-0383-449A-803E-88CCF13B4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Find best parameter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03D34E-95EE-41E3-A0DB-753EF6948B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Number of feature</a:t>
            </a:r>
          </a:p>
          <a:p>
            <a:r>
              <a:rPr lang="en-US" altLang="zh-CN" dirty="0"/>
              <a:t>Number of Octave layers</a:t>
            </a:r>
          </a:p>
          <a:p>
            <a:r>
              <a:rPr lang="en-US" altLang="zh-CN" dirty="0"/>
              <a:t>Contrast threshold</a:t>
            </a:r>
          </a:p>
          <a:p>
            <a:r>
              <a:rPr lang="en-US" altLang="zh-CN" dirty="0"/>
              <a:t>Edge Threshold</a:t>
            </a:r>
          </a:p>
          <a:p>
            <a:r>
              <a:rPr lang="en-US" altLang="zh-CN" dirty="0"/>
              <a:t>Sigma</a:t>
            </a:r>
          </a:p>
          <a:p>
            <a:r>
              <a:rPr lang="en-US" altLang="zh-CN" dirty="0"/>
              <a:t>Sub-pixel interpolation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8698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1D9AF8-7AAB-426A-9184-B3C19C473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Find best parameter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C9DDD8-17DC-4641-B44B-F1381D4FF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Number of feature: 100</a:t>
            </a:r>
          </a:p>
          <a:p>
            <a:endParaRPr lang="zh-CN" altLang="en-US" dirty="0"/>
          </a:p>
        </p:txBody>
      </p:sp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9FD597D8-7A58-4715-8FB3-5718C08366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87324333"/>
              </p:ext>
            </p:extLst>
          </p:nvPr>
        </p:nvGraphicFramePr>
        <p:xfrm>
          <a:off x="2556932" y="2387600"/>
          <a:ext cx="5434277" cy="35425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72869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1D9AF8-7AAB-426A-9184-B3C19C473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Find best parameter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C9DDD8-17DC-4641-B44B-F1381D4FF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Number of Octave layers: 3</a:t>
            </a:r>
          </a:p>
        </p:txBody>
      </p:sp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88CD0D85-ABB2-4C8F-8884-4626C506BCA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40805219"/>
              </p:ext>
            </p:extLst>
          </p:nvPr>
        </p:nvGraphicFramePr>
        <p:xfrm>
          <a:off x="2472266" y="2413000"/>
          <a:ext cx="5409142" cy="35549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68939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1D9AF8-7AAB-426A-9184-B3C19C473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Find best parameter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C9DDD8-17DC-4641-B44B-F1381D4FF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Contrast threshold: 0.1</a:t>
            </a:r>
          </a:p>
          <a:p>
            <a:r>
              <a:rPr lang="en-US" altLang="zh-CN" dirty="0"/>
              <a:t>Edge Threshold: 20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ED1D992-5142-409C-84B9-9242161DB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0114" y="3059676"/>
            <a:ext cx="6377753" cy="75032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787D210-BA82-49E6-A482-52B8D9C754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0113" y="4448209"/>
            <a:ext cx="6377753" cy="750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933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164</Words>
  <Application>Microsoft Office PowerPoint</Application>
  <PresentationFormat>宽屏</PresentationFormat>
  <Paragraphs>54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等线 Light</vt:lpstr>
      <vt:lpstr>Arial</vt:lpstr>
      <vt:lpstr>Office 主题​​</vt:lpstr>
      <vt:lpstr>GPU-based Global Drone Localization</vt:lpstr>
      <vt:lpstr>Outline</vt:lpstr>
      <vt:lpstr>Implementation</vt:lpstr>
      <vt:lpstr>Implementation</vt:lpstr>
      <vt:lpstr>Implementation</vt:lpstr>
      <vt:lpstr>Find best parameter</vt:lpstr>
      <vt:lpstr>Find best parameter</vt:lpstr>
      <vt:lpstr>Find best parameter</vt:lpstr>
      <vt:lpstr>Find best parameter</vt:lpstr>
      <vt:lpstr>Plan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Yan Jizhou</dc:creator>
  <cp:lastModifiedBy>Yan Jizhou</cp:lastModifiedBy>
  <cp:revision>15</cp:revision>
  <dcterms:created xsi:type="dcterms:W3CDTF">2017-11-27T05:05:47Z</dcterms:created>
  <dcterms:modified xsi:type="dcterms:W3CDTF">2017-11-27T17:02:46Z</dcterms:modified>
</cp:coreProperties>
</file>